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Arial Unicode" charset="1" panose="020B0604020202020204"/>
      <p:regular r:id="rId13"/>
    </p:embeddedFont>
    <p:embeddedFont>
      <p:font typeface="Arial Unicode Bold" charset="1" panose="020B0704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960853" y="981075"/>
            <a:ext cx="5298447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2024 年 8 月 7 日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4993980" y="2371563"/>
            <a:ext cx="8300040" cy="4938683"/>
            <a:chOff x="0" y="0"/>
            <a:chExt cx="768541" cy="4572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8541" cy="457297"/>
            </a:xfrm>
            <a:custGeom>
              <a:avLst/>
              <a:gdLst/>
              <a:ahLst/>
              <a:cxnLst/>
              <a:rect r="r" b="b" t="t" l="l"/>
              <a:pathLst>
                <a:path h="457297" w="768541">
                  <a:moveTo>
                    <a:pt x="52234" y="0"/>
                  </a:moveTo>
                  <a:lnTo>
                    <a:pt x="716307" y="0"/>
                  </a:lnTo>
                  <a:cubicBezTo>
                    <a:pt x="730160" y="0"/>
                    <a:pt x="743446" y="5503"/>
                    <a:pt x="753242" y="15299"/>
                  </a:cubicBezTo>
                  <a:cubicBezTo>
                    <a:pt x="763038" y="25095"/>
                    <a:pt x="768541" y="38381"/>
                    <a:pt x="768541" y="52234"/>
                  </a:cubicBezTo>
                  <a:lnTo>
                    <a:pt x="768541" y="405062"/>
                  </a:lnTo>
                  <a:cubicBezTo>
                    <a:pt x="768541" y="418916"/>
                    <a:pt x="763038" y="432202"/>
                    <a:pt x="753242" y="441998"/>
                  </a:cubicBezTo>
                  <a:cubicBezTo>
                    <a:pt x="743446" y="451794"/>
                    <a:pt x="730160" y="457297"/>
                    <a:pt x="716307" y="457297"/>
                  </a:cubicBezTo>
                  <a:lnTo>
                    <a:pt x="52234" y="457297"/>
                  </a:lnTo>
                  <a:cubicBezTo>
                    <a:pt x="38381" y="457297"/>
                    <a:pt x="25095" y="451794"/>
                    <a:pt x="15299" y="441998"/>
                  </a:cubicBezTo>
                  <a:cubicBezTo>
                    <a:pt x="5503" y="432202"/>
                    <a:pt x="0" y="418916"/>
                    <a:pt x="0" y="405062"/>
                  </a:cubicBezTo>
                  <a:lnTo>
                    <a:pt x="0" y="52234"/>
                  </a:lnTo>
                  <a:cubicBezTo>
                    <a:pt x="0" y="38381"/>
                    <a:pt x="5503" y="25095"/>
                    <a:pt x="15299" y="15299"/>
                  </a:cubicBezTo>
                  <a:cubicBezTo>
                    <a:pt x="25095" y="5503"/>
                    <a:pt x="38381" y="0"/>
                    <a:pt x="52234" y="0"/>
                  </a:cubicBezTo>
                  <a:close/>
                </a:path>
              </a:pathLst>
            </a:custGeom>
            <a:solidFill>
              <a:srgbClr val="BFE4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47625"/>
              <a:ext cx="768541" cy="409672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5500"/>
                </a:lnSpc>
              </a:pPr>
              <a:r>
                <a:rPr lang="en-US" sz="5000" spc="-100">
                  <a:solidFill>
                    <a:srgbClr val="100F0D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臺北市士林區葫蘆國民小學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100F0D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113學年度第1次校務會議報告</a:t>
              </a:r>
            </a:p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100F0D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總務處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0">
            <a:off x="549040" y="2465176"/>
            <a:ext cx="5527860" cy="10858296"/>
          </a:xfrm>
          <a:custGeom>
            <a:avLst/>
            <a:gdLst/>
            <a:ahLst/>
            <a:cxnLst/>
            <a:rect r="r" b="b" t="t" l="l"/>
            <a:pathLst>
              <a:path h="10858296" w="5527860">
                <a:moveTo>
                  <a:pt x="5527860" y="0"/>
                </a:moveTo>
                <a:lnTo>
                  <a:pt x="0" y="0"/>
                </a:lnTo>
                <a:lnTo>
                  <a:pt x="0" y="10858296"/>
                </a:lnTo>
                <a:lnTo>
                  <a:pt x="5527860" y="10858296"/>
                </a:lnTo>
                <a:lnTo>
                  <a:pt x="55278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94064" y="2284927"/>
            <a:ext cx="4614852" cy="11642974"/>
          </a:xfrm>
          <a:custGeom>
            <a:avLst/>
            <a:gdLst/>
            <a:ahLst/>
            <a:cxnLst/>
            <a:rect r="r" b="b" t="t" l="l"/>
            <a:pathLst>
              <a:path h="11642974" w="4614852">
                <a:moveTo>
                  <a:pt x="0" y="0"/>
                </a:moveTo>
                <a:lnTo>
                  <a:pt x="4614851" y="0"/>
                </a:lnTo>
                <a:lnTo>
                  <a:pt x="4614851" y="11642974"/>
                </a:lnTo>
                <a:lnTo>
                  <a:pt x="0" y="11642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85223" y="3174808"/>
            <a:ext cx="9966184" cy="6353031"/>
            <a:chOff x="0" y="0"/>
            <a:chExt cx="1049994" cy="6693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49994" cy="669328"/>
            </a:xfrm>
            <a:custGeom>
              <a:avLst/>
              <a:gdLst/>
              <a:ahLst/>
              <a:cxnLst/>
              <a:rect r="r" b="b" t="t" l="l"/>
              <a:pathLst>
                <a:path h="669328" w="1049994">
                  <a:moveTo>
                    <a:pt x="925533" y="669328"/>
                  </a:moveTo>
                  <a:lnTo>
                    <a:pt x="124460" y="669328"/>
                  </a:lnTo>
                  <a:cubicBezTo>
                    <a:pt x="55880" y="669328"/>
                    <a:pt x="0" y="613448"/>
                    <a:pt x="0" y="5448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5534" y="0"/>
                  </a:lnTo>
                  <a:cubicBezTo>
                    <a:pt x="994114" y="0"/>
                    <a:pt x="1049994" y="55880"/>
                    <a:pt x="1049994" y="124460"/>
                  </a:cubicBezTo>
                  <a:lnTo>
                    <a:pt x="1049994" y="544868"/>
                  </a:lnTo>
                  <a:cubicBezTo>
                    <a:pt x="1049994" y="613448"/>
                    <a:pt x="994114" y="669328"/>
                    <a:pt x="925534" y="669328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1012872">
            <a:off x="2334899" y="2840450"/>
            <a:ext cx="1412974" cy="1412974"/>
          </a:xfrm>
          <a:custGeom>
            <a:avLst/>
            <a:gdLst/>
            <a:ahLst/>
            <a:cxnLst/>
            <a:rect r="r" b="b" t="t" l="l"/>
            <a:pathLst>
              <a:path h="1412974" w="1412974">
                <a:moveTo>
                  <a:pt x="0" y="0"/>
                </a:moveTo>
                <a:lnTo>
                  <a:pt x="1412974" y="0"/>
                </a:lnTo>
                <a:lnTo>
                  <a:pt x="1412974" y="1412974"/>
                </a:lnTo>
                <a:lnTo>
                  <a:pt x="0" y="1412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27918" y="6458430"/>
            <a:ext cx="1274248" cy="1274248"/>
          </a:xfrm>
          <a:custGeom>
            <a:avLst/>
            <a:gdLst/>
            <a:ahLst/>
            <a:cxnLst/>
            <a:rect r="r" b="b" t="t" l="l"/>
            <a:pathLst>
              <a:path h="1274248" w="1274248">
                <a:moveTo>
                  <a:pt x="0" y="0"/>
                </a:moveTo>
                <a:lnTo>
                  <a:pt x="1274248" y="0"/>
                </a:lnTo>
                <a:lnTo>
                  <a:pt x="1274248" y="1274248"/>
                </a:lnTo>
                <a:lnTo>
                  <a:pt x="0" y="1274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99077">
            <a:off x="2461740" y="8064520"/>
            <a:ext cx="1287279" cy="1107060"/>
          </a:xfrm>
          <a:custGeom>
            <a:avLst/>
            <a:gdLst/>
            <a:ahLst/>
            <a:cxnLst/>
            <a:rect r="r" b="b" t="t" l="l"/>
            <a:pathLst>
              <a:path h="1107060" w="1287279">
                <a:moveTo>
                  <a:pt x="0" y="0"/>
                </a:moveTo>
                <a:lnTo>
                  <a:pt x="1287279" y="0"/>
                </a:lnTo>
                <a:lnTo>
                  <a:pt x="1287279" y="1107060"/>
                </a:lnTo>
                <a:lnTo>
                  <a:pt x="0" y="1107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866775"/>
            <a:ext cx="6955915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100F0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團隊介紹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83051" y="3627306"/>
            <a:ext cx="7264950" cy="5362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總務主任：陳建華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事務組長：李政達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出納組長：許淑慧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文書組長：潘乃德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財管幹事：曾建雄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職    工：彭文政</a:t>
            </a:r>
          </a:p>
          <a:p>
            <a:pPr algn="l">
              <a:lnSpc>
                <a:spcPts val="6090"/>
              </a:lnSpc>
            </a:pPr>
            <a:r>
              <a:rPr lang="en-US" sz="4350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外包人力：陳守福、李軍武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357593" y="644435"/>
            <a:ext cx="4088208" cy="11413777"/>
          </a:xfrm>
          <a:custGeom>
            <a:avLst/>
            <a:gdLst/>
            <a:ahLst/>
            <a:cxnLst/>
            <a:rect r="r" b="b" t="t" l="l"/>
            <a:pathLst>
              <a:path h="11413777" w="4088208">
                <a:moveTo>
                  <a:pt x="0" y="0"/>
                </a:moveTo>
                <a:lnTo>
                  <a:pt x="4088208" y="0"/>
                </a:lnTo>
                <a:lnTo>
                  <a:pt x="4088208" y="11413777"/>
                </a:lnTo>
                <a:lnTo>
                  <a:pt x="0" y="11413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3784" y="480649"/>
            <a:ext cx="7306536" cy="1762383"/>
            <a:chOff x="0" y="0"/>
            <a:chExt cx="1145516" cy="2763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45516" cy="276306"/>
            </a:xfrm>
            <a:custGeom>
              <a:avLst/>
              <a:gdLst/>
              <a:ahLst/>
              <a:cxnLst/>
              <a:rect r="r" b="b" t="t" l="l"/>
              <a:pathLst>
                <a:path h="276306" w="1145516">
                  <a:moveTo>
                    <a:pt x="21192" y="0"/>
                  </a:moveTo>
                  <a:lnTo>
                    <a:pt x="1124324" y="0"/>
                  </a:lnTo>
                  <a:cubicBezTo>
                    <a:pt x="1129944" y="0"/>
                    <a:pt x="1135335" y="2233"/>
                    <a:pt x="1139309" y="6207"/>
                  </a:cubicBezTo>
                  <a:cubicBezTo>
                    <a:pt x="1143283" y="10181"/>
                    <a:pt x="1145516" y="15571"/>
                    <a:pt x="1145516" y="21192"/>
                  </a:cubicBezTo>
                  <a:lnTo>
                    <a:pt x="1145516" y="255114"/>
                  </a:lnTo>
                  <a:cubicBezTo>
                    <a:pt x="1145516" y="260734"/>
                    <a:pt x="1143283" y="266125"/>
                    <a:pt x="1139309" y="270099"/>
                  </a:cubicBezTo>
                  <a:cubicBezTo>
                    <a:pt x="1135335" y="274073"/>
                    <a:pt x="1129944" y="276306"/>
                    <a:pt x="1124324" y="276306"/>
                  </a:cubicBezTo>
                  <a:lnTo>
                    <a:pt x="21192" y="276306"/>
                  </a:lnTo>
                  <a:cubicBezTo>
                    <a:pt x="9488" y="276306"/>
                    <a:pt x="0" y="266818"/>
                    <a:pt x="0" y="255114"/>
                  </a:cubicBezTo>
                  <a:lnTo>
                    <a:pt x="0" y="21192"/>
                  </a:lnTo>
                  <a:cubicBezTo>
                    <a:pt x="0" y="15571"/>
                    <a:pt x="2233" y="10181"/>
                    <a:pt x="6207" y="6207"/>
                  </a:cubicBezTo>
                  <a:cubicBezTo>
                    <a:pt x="10181" y="2233"/>
                    <a:pt x="15571" y="0"/>
                    <a:pt x="21192" y="0"/>
                  </a:cubicBezTo>
                  <a:close/>
                </a:path>
              </a:pathLst>
            </a:custGeom>
            <a:solidFill>
              <a:srgbClr val="FFF5C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1145516" cy="247731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3960"/>
                </a:lnSpc>
              </a:pPr>
              <a:r>
                <a:rPr lang="en-US" sz="3600" spc="-72">
                  <a:solidFill>
                    <a:srgbClr val="100F0D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112學年度下學期暨近期工作成果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51910" y="2981919"/>
            <a:ext cx="5504310" cy="5941926"/>
            <a:chOff x="0" y="0"/>
            <a:chExt cx="1449695" cy="15649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49695" cy="1564952"/>
            </a:xfrm>
            <a:custGeom>
              <a:avLst/>
              <a:gdLst/>
              <a:ahLst/>
              <a:cxnLst/>
              <a:rect r="r" b="b" t="t" l="l"/>
              <a:pathLst>
                <a:path h="1564952" w="1449695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EA596E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449695" cy="16125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113年度資訊設備財物採購案(已完成)</a:t>
              </a:r>
            </a:p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113學年度美勞材料財務採購(已決標)</a:t>
              </a:r>
            </a:p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113學年度戶外教育參觀及競賽遊覽車租賃勞務採購案(已決標)</a:t>
              </a:r>
            </a:p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113學年度六年級畢業校外教學參觀旅行活動採購(已決標)</a:t>
              </a:r>
            </a:p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113年度校舍地震災損暨壁癌修繕勞務採購(施工中)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91845" y="2981919"/>
            <a:ext cx="5504310" cy="5941926"/>
            <a:chOff x="0" y="0"/>
            <a:chExt cx="1449695" cy="15649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49695" cy="1564952"/>
            </a:xfrm>
            <a:custGeom>
              <a:avLst/>
              <a:gdLst/>
              <a:ahLst/>
              <a:cxnLst/>
              <a:rect r="r" b="b" t="t" l="l"/>
              <a:pathLst>
                <a:path h="1564952" w="1449695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35A1F4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449695" cy="1612577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  <a:p>
              <a:pPr algn="ctr">
                <a:lnSpc>
                  <a:spcPts val="3359"/>
                </a:lnSpc>
              </a:pPr>
            </a:p>
            <a:p>
              <a:pPr algn="ctr">
                <a:lnSpc>
                  <a:spcPts val="3359"/>
                </a:lnSpc>
              </a:pPr>
            </a:p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113年度操場暨跑道整修工程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(進行中，預計10月2日完工)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193196" y="2981919"/>
            <a:ext cx="5504310" cy="5941926"/>
            <a:chOff x="0" y="0"/>
            <a:chExt cx="1449695" cy="15649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49695" cy="1564952"/>
            </a:xfrm>
            <a:custGeom>
              <a:avLst/>
              <a:gdLst/>
              <a:ahLst/>
              <a:cxnLst/>
              <a:rect r="r" b="b" t="t" l="l"/>
              <a:pathLst>
                <a:path h="1564952" w="1449695">
                  <a:moveTo>
                    <a:pt x="42196" y="0"/>
                  </a:moveTo>
                  <a:lnTo>
                    <a:pt x="1407499" y="0"/>
                  </a:lnTo>
                  <a:cubicBezTo>
                    <a:pt x="1430803" y="0"/>
                    <a:pt x="1449695" y="18892"/>
                    <a:pt x="1449695" y="42196"/>
                  </a:cubicBezTo>
                  <a:lnTo>
                    <a:pt x="1449695" y="1522756"/>
                  </a:lnTo>
                  <a:cubicBezTo>
                    <a:pt x="1449695" y="1546060"/>
                    <a:pt x="1430803" y="1564952"/>
                    <a:pt x="1407499" y="1564952"/>
                  </a:cubicBezTo>
                  <a:lnTo>
                    <a:pt x="42196" y="1564952"/>
                  </a:lnTo>
                  <a:cubicBezTo>
                    <a:pt x="18892" y="1564952"/>
                    <a:pt x="0" y="1546060"/>
                    <a:pt x="0" y="1522756"/>
                  </a:cubicBezTo>
                  <a:lnTo>
                    <a:pt x="0" y="42196"/>
                  </a:lnTo>
                  <a:cubicBezTo>
                    <a:pt x="0" y="18892"/>
                    <a:pt x="18892" y="0"/>
                    <a:pt x="421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3AB85C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449695" cy="16221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安全維護、消防安檢、</a:t>
              </a:r>
            </a:p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飲水機保養、電氣保養、</a:t>
              </a:r>
            </a:p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各項設施設備維護及保養修繕</a:t>
              </a:r>
            </a:p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校園清潔及消毒工作、</a:t>
              </a:r>
            </a:p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校園及廁所定期包清潔維護、財產盤點等</a:t>
              </a:r>
            </a:p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92426" y="2671346"/>
            <a:ext cx="3195700" cy="1227098"/>
            <a:chOff x="0" y="0"/>
            <a:chExt cx="2429326" cy="9328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29326" cy="932823"/>
            </a:xfrm>
            <a:custGeom>
              <a:avLst/>
              <a:gdLst/>
              <a:ahLst/>
              <a:cxnLst/>
              <a:rect r="r" b="b" t="t" l="l"/>
              <a:pathLst>
                <a:path h="932823" w="2429326">
                  <a:moveTo>
                    <a:pt x="227725" y="0"/>
                  </a:moveTo>
                  <a:lnTo>
                    <a:pt x="2201601" y="0"/>
                  </a:lnTo>
                  <a:cubicBezTo>
                    <a:pt x="2327370" y="0"/>
                    <a:pt x="2429326" y="101956"/>
                    <a:pt x="2429326" y="227725"/>
                  </a:cubicBezTo>
                  <a:lnTo>
                    <a:pt x="2429326" y="705098"/>
                  </a:lnTo>
                  <a:cubicBezTo>
                    <a:pt x="2429326" y="830867"/>
                    <a:pt x="2327370" y="932823"/>
                    <a:pt x="2201601" y="932823"/>
                  </a:cubicBezTo>
                  <a:lnTo>
                    <a:pt x="227725" y="932823"/>
                  </a:lnTo>
                  <a:cubicBezTo>
                    <a:pt x="101956" y="932823"/>
                    <a:pt x="0" y="830867"/>
                    <a:pt x="0" y="705098"/>
                  </a:cubicBezTo>
                  <a:lnTo>
                    <a:pt x="0" y="227725"/>
                  </a:lnTo>
                  <a:cubicBezTo>
                    <a:pt x="0" y="101956"/>
                    <a:pt x="101956" y="0"/>
                    <a:pt x="227725" y="0"/>
                  </a:cubicBezTo>
                  <a:close/>
                </a:path>
              </a:pathLst>
            </a:custGeom>
            <a:solidFill>
              <a:srgbClr val="F4592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2429326" cy="904248"/>
            </a:xfrm>
            <a:prstGeom prst="rect">
              <a:avLst/>
            </a:prstGeom>
          </p:spPr>
          <p:txBody>
            <a:bodyPr anchor="ctr" rtlCol="false" tIns="63500" lIns="63500" bIns="63500" rIns="63500"/>
            <a:lstStyle/>
            <a:p>
              <a:pPr algn="ctr" marL="0" indent="0" lvl="0">
                <a:lnSpc>
                  <a:spcPts val="3520"/>
                </a:lnSpc>
              </a:pPr>
              <a:r>
                <a:rPr lang="en-US" sz="320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財務、勞務</a:t>
              </a:r>
            </a:p>
            <a:p>
              <a:pPr algn="ctr" marL="0" indent="0" lvl="0">
                <a:lnSpc>
                  <a:spcPts val="3520"/>
                </a:lnSpc>
              </a:pPr>
              <a:r>
                <a:rPr lang="en-US" sz="320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採購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431412" y="2671346"/>
            <a:ext cx="3195700" cy="1169506"/>
            <a:chOff x="0" y="0"/>
            <a:chExt cx="2429326" cy="88904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29326" cy="889042"/>
            </a:xfrm>
            <a:custGeom>
              <a:avLst/>
              <a:gdLst/>
              <a:ahLst/>
              <a:cxnLst/>
              <a:rect r="r" b="b" t="t" l="l"/>
              <a:pathLst>
                <a:path h="889042" w="2429326">
                  <a:moveTo>
                    <a:pt x="227725" y="0"/>
                  </a:moveTo>
                  <a:lnTo>
                    <a:pt x="2201601" y="0"/>
                  </a:lnTo>
                  <a:cubicBezTo>
                    <a:pt x="2327370" y="0"/>
                    <a:pt x="2429326" y="101956"/>
                    <a:pt x="2429326" y="227725"/>
                  </a:cubicBezTo>
                  <a:lnTo>
                    <a:pt x="2429326" y="661317"/>
                  </a:lnTo>
                  <a:cubicBezTo>
                    <a:pt x="2429326" y="721714"/>
                    <a:pt x="2405334" y="779636"/>
                    <a:pt x="2362627" y="822343"/>
                  </a:cubicBezTo>
                  <a:cubicBezTo>
                    <a:pt x="2319920" y="865050"/>
                    <a:pt x="2261998" y="889042"/>
                    <a:pt x="2201601" y="889042"/>
                  </a:cubicBezTo>
                  <a:lnTo>
                    <a:pt x="227725" y="889042"/>
                  </a:lnTo>
                  <a:cubicBezTo>
                    <a:pt x="101956" y="889042"/>
                    <a:pt x="0" y="787086"/>
                    <a:pt x="0" y="661317"/>
                  </a:cubicBezTo>
                  <a:lnTo>
                    <a:pt x="0" y="227725"/>
                  </a:lnTo>
                  <a:cubicBezTo>
                    <a:pt x="0" y="101956"/>
                    <a:pt x="101956" y="0"/>
                    <a:pt x="227725" y="0"/>
                  </a:cubicBezTo>
                  <a:close/>
                </a:path>
              </a:pathLst>
            </a:custGeom>
            <a:solidFill>
              <a:srgbClr val="35A1F4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76200"/>
              <a:ext cx="2429326" cy="965242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工程採購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347501" y="2518946"/>
            <a:ext cx="3195700" cy="1169506"/>
            <a:chOff x="0" y="0"/>
            <a:chExt cx="2429326" cy="88904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29326" cy="889042"/>
            </a:xfrm>
            <a:custGeom>
              <a:avLst/>
              <a:gdLst/>
              <a:ahLst/>
              <a:cxnLst/>
              <a:rect r="r" b="b" t="t" l="l"/>
              <a:pathLst>
                <a:path h="889042" w="2429326">
                  <a:moveTo>
                    <a:pt x="227725" y="0"/>
                  </a:moveTo>
                  <a:lnTo>
                    <a:pt x="2201601" y="0"/>
                  </a:lnTo>
                  <a:cubicBezTo>
                    <a:pt x="2327370" y="0"/>
                    <a:pt x="2429326" y="101956"/>
                    <a:pt x="2429326" y="227725"/>
                  </a:cubicBezTo>
                  <a:lnTo>
                    <a:pt x="2429326" y="661317"/>
                  </a:lnTo>
                  <a:cubicBezTo>
                    <a:pt x="2429326" y="721714"/>
                    <a:pt x="2405334" y="779636"/>
                    <a:pt x="2362627" y="822343"/>
                  </a:cubicBezTo>
                  <a:cubicBezTo>
                    <a:pt x="2319920" y="865050"/>
                    <a:pt x="2261998" y="889042"/>
                    <a:pt x="2201601" y="889042"/>
                  </a:cubicBezTo>
                  <a:lnTo>
                    <a:pt x="227725" y="889042"/>
                  </a:lnTo>
                  <a:cubicBezTo>
                    <a:pt x="101956" y="889042"/>
                    <a:pt x="0" y="787086"/>
                    <a:pt x="0" y="661317"/>
                  </a:cubicBezTo>
                  <a:lnTo>
                    <a:pt x="0" y="227725"/>
                  </a:lnTo>
                  <a:cubicBezTo>
                    <a:pt x="0" y="101956"/>
                    <a:pt x="101956" y="0"/>
                    <a:pt x="227725" y="0"/>
                  </a:cubicBezTo>
                  <a:close/>
                </a:path>
              </a:pathLst>
            </a:custGeom>
            <a:solidFill>
              <a:srgbClr val="3AB85C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76200"/>
              <a:ext cx="2429326" cy="965242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定期性工作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5173464" y="6546649"/>
            <a:ext cx="5215588" cy="8486904"/>
          </a:xfrm>
          <a:custGeom>
            <a:avLst/>
            <a:gdLst/>
            <a:ahLst/>
            <a:cxnLst/>
            <a:rect r="r" b="b" t="t" l="l"/>
            <a:pathLst>
              <a:path h="8486904" w="5215588">
                <a:moveTo>
                  <a:pt x="0" y="0"/>
                </a:moveTo>
                <a:lnTo>
                  <a:pt x="5215588" y="0"/>
                </a:lnTo>
                <a:lnTo>
                  <a:pt x="5215588" y="8486904"/>
                </a:lnTo>
                <a:lnTo>
                  <a:pt x="0" y="8486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1169" y="687899"/>
            <a:ext cx="9924364" cy="6890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113年度操場暨跑道整修工程施工、驗收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113年度校舍災損暨壁癌修繕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畢業校外教學旅行活動招標(8月)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畢業紀念冊招標(8月)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113學年度中央廚房勞務委外驗收(8月)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各項修繕業務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各項活動場地佈置及整理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例行性校園清潔及消毒工作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例行性修繕及維護工作</a:t>
            </a:r>
          </a:p>
          <a:p>
            <a:pPr algn="l" marL="0" indent="0" lvl="0">
              <a:lnSpc>
                <a:spcPts val="4454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0286966" y="6733097"/>
            <a:ext cx="7349272" cy="2525203"/>
            <a:chOff x="0" y="0"/>
            <a:chExt cx="680505" cy="2338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80505" cy="233821"/>
            </a:xfrm>
            <a:custGeom>
              <a:avLst/>
              <a:gdLst/>
              <a:ahLst/>
              <a:cxnLst/>
              <a:rect r="r" b="b" t="t" l="l"/>
              <a:pathLst>
                <a:path h="233821" w="680505">
                  <a:moveTo>
                    <a:pt x="82167" y="0"/>
                  </a:moveTo>
                  <a:lnTo>
                    <a:pt x="598338" y="0"/>
                  </a:lnTo>
                  <a:cubicBezTo>
                    <a:pt x="643717" y="0"/>
                    <a:pt x="680505" y="36788"/>
                    <a:pt x="680505" y="82167"/>
                  </a:cubicBezTo>
                  <a:lnTo>
                    <a:pt x="680505" y="151654"/>
                  </a:lnTo>
                  <a:cubicBezTo>
                    <a:pt x="680505" y="197033"/>
                    <a:pt x="643717" y="233821"/>
                    <a:pt x="598338" y="233821"/>
                  </a:cubicBezTo>
                  <a:lnTo>
                    <a:pt x="82167" y="233821"/>
                  </a:lnTo>
                  <a:cubicBezTo>
                    <a:pt x="36788" y="233821"/>
                    <a:pt x="0" y="197033"/>
                    <a:pt x="0" y="151654"/>
                  </a:cubicBezTo>
                  <a:lnTo>
                    <a:pt x="0" y="82167"/>
                  </a:lnTo>
                  <a:cubicBezTo>
                    <a:pt x="0" y="36788"/>
                    <a:pt x="36788" y="0"/>
                    <a:pt x="82167" y="0"/>
                  </a:cubicBezTo>
                  <a:close/>
                </a:path>
              </a:pathLst>
            </a:custGeom>
            <a:solidFill>
              <a:srgbClr val="35A1F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66675"/>
              <a:ext cx="680505" cy="16714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事務組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205852" y="646449"/>
            <a:ext cx="6053448" cy="6086648"/>
          </a:xfrm>
          <a:custGeom>
            <a:avLst/>
            <a:gdLst/>
            <a:ahLst/>
            <a:cxnLst/>
            <a:rect r="r" b="b" t="t" l="l"/>
            <a:pathLst>
              <a:path h="6086648" w="6053448">
                <a:moveTo>
                  <a:pt x="0" y="0"/>
                </a:moveTo>
                <a:lnTo>
                  <a:pt x="6053448" y="0"/>
                </a:lnTo>
                <a:lnTo>
                  <a:pt x="6053448" y="6086648"/>
                </a:lnTo>
                <a:lnTo>
                  <a:pt x="0" y="608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903781"/>
            <a:ext cx="10303534" cy="3366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彙整全校性會議報告事項及會議記錄。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辦理學校各項活動邀請函、謝函寄發等。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例行性之文書作業。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收發文作業。</a:t>
            </a:r>
          </a:p>
          <a:p>
            <a:pPr algn="l" marL="0" indent="0" lvl="0">
              <a:lnSpc>
                <a:spcPts val="4454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480578" y="666353"/>
            <a:ext cx="6284287" cy="8954294"/>
          </a:xfrm>
          <a:custGeom>
            <a:avLst/>
            <a:gdLst/>
            <a:ahLst/>
            <a:cxnLst/>
            <a:rect r="r" b="b" t="t" l="l"/>
            <a:pathLst>
              <a:path h="8954294" w="6284287">
                <a:moveTo>
                  <a:pt x="0" y="0"/>
                </a:moveTo>
                <a:lnTo>
                  <a:pt x="6284287" y="0"/>
                </a:lnTo>
                <a:lnTo>
                  <a:pt x="6284287" y="8954294"/>
                </a:lnTo>
                <a:lnTo>
                  <a:pt x="0" y="895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7349272" cy="2525203"/>
            <a:chOff x="0" y="0"/>
            <a:chExt cx="680505" cy="2338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80505" cy="233821"/>
            </a:xfrm>
            <a:custGeom>
              <a:avLst/>
              <a:gdLst/>
              <a:ahLst/>
              <a:cxnLst/>
              <a:rect r="r" b="b" t="t" l="l"/>
              <a:pathLst>
                <a:path h="233821" w="680505">
                  <a:moveTo>
                    <a:pt x="82167" y="0"/>
                  </a:moveTo>
                  <a:lnTo>
                    <a:pt x="598338" y="0"/>
                  </a:lnTo>
                  <a:cubicBezTo>
                    <a:pt x="643717" y="0"/>
                    <a:pt x="680505" y="36788"/>
                    <a:pt x="680505" y="82167"/>
                  </a:cubicBezTo>
                  <a:lnTo>
                    <a:pt x="680505" y="151654"/>
                  </a:lnTo>
                  <a:cubicBezTo>
                    <a:pt x="680505" y="197033"/>
                    <a:pt x="643717" y="233821"/>
                    <a:pt x="598338" y="233821"/>
                  </a:cubicBezTo>
                  <a:lnTo>
                    <a:pt x="82167" y="233821"/>
                  </a:lnTo>
                  <a:cubicBezTo>
                    <a:pt x="36788" y="233821"/>
                    <a:pt x="0" y="197033"/>
                    <a:pt x="0" y="151654"/>
                  </a:cubicBezTo>
                  <a:lnTo>
                    <a:pt x="0" y="82167"/>
                  </a:lnTo>
                  <a:cubicBezTo>
                    <a:pt x="0" y="36788"/>
                    <a:pt x="36788" y="0"/>
                    <a:pt x="82167" y="0"/>
                  </a:cubicBezTo>
                  <a:close/>
                </a:path>
              </a:pathLst>
            </a:custGeom>
            <a:solidFill>
              <a:srgbClr val="3AB8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66675"/>
              <a:ext cx="680505" cy="16714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文書組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1169" y="1067069"/>
            <a:ext cx="9924364" cy="47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學生註冊及各項繳費退費事項（四聯單、三聯單-鼓勵校園繳費系統使用無現金繳費方式）。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辦理代辦費之收支保管及收退費事項。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例行性之經費出納工作。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各項採購經費出納工作。</a:t>
            </a:r>
          </a:p>
          <a:p>
            <a:pPr algn="l" marL="0" indent="0" lvl="0">
              <a:lnSpc>
                <a:spcPts val="4454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119877" y="764099"/>
            <a:ext cx="7683450" cy="5755602"/>
          </a:xfrm>
          <a:custGeom>
            <a:avLst/>
            <a:gdLst/>
            <a:ahLst/>
            <a:cxnLst/>
            <a:rect r="r" b="b" t="t" l="l"/>
            <a:pathLst>
              <a:path h="5755602" w="7683450">
                <a:moveTo>
                  <a:pt x="0" y="0"/>
                </a:moveTo>
                <a:lnTo>
                  <a:pt x="7683450" y="0"/>
                </a:lnTo>
                <a:lnTo>
                  <a:pt x="7683450" y="5755603"/>
                </a:lnTo>
                <a:lnTo>
                  <a:pt x="0" y="575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6966" y="6733097"/>
            <a:ext cx="7349272" cy="2525203"/>
            <a:chOff x="0" y="0"/>
            <a:chExt cx="680505" cy="2338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80505" cy="233821"/>
            </a:xfrm>
            <a:custGeom>
              <a:avLst/>
              <a:gdLst/>
              <a:ahLst/>
              <a:cxnLst/>
              <a:rect r="r" b="b" t="t" l="l"/>
              <a:pathLst>
                <a:path h="233821" w="680505">
                  <a:moveTo>
                    <a:pt x="82167" y="0"/>
                  </a:moveTo>
                  <a:lnTo>
                    <a:pt x="598338" y="0"/>
                  </a:lnTo>
                  <a:cubicBezTo>
                    <a:pt x="643717" y="0"/>
                    <a:pt x="680505" y="36788"/>
                    <a:pt x="680505" y="82167"/>
                  </a:cubicBezTo>
                  <a:lnTo>
                    <a:pt x="680505" y="151654"/>
                  </a:lnTo>
                  <a:cubicBezTo>
                    <a:pt x="680505" y="197033"/>
                    <a:pt x="643717" y="233821"/>
                    <a:pt x="598338" y="233821"/>
                  </a:cubicBezTo>
                  <a:lnTo>
                    <a:pt x="82167" y="233821"/>
                  </a:lnTo>
                  <a:cubicBezTo>
                    <a:pt x="36788" y="233821"/>
                    <a:pt x="0" y="197033"/>
                    <a:pt x="0" y="151654"/>
                  </a:cubicBezTo>
                  <a:lnTo>
                    <a:pt x="0" y="82167"/>
                  </a:lnTo>
                  <a:cubicBezTo>
                    <a:pt x="0" y="36788"/>
                    <a:pt x="36788" y="0"/>
                    <a:pt x="82167" y="0"/>
                  </a:cubicBezTo>
                  <a:close/>
                </a:path>
              </a:pathLst>
            </a:custGeom>
            <a:solidFill>
              <a:srgbClr val="F4592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66675"/>
              <a:ext cx="680505" cy="16714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出納組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55766" y="4101609"/>
            <a:ext cx="10550819" cy="47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場地租借事項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校外教學租賃遊覽車事宜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編造各項財產、物品設備清單、辦理報廢等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各項小額採購業務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 各項設備與辦公用品分發使用及登記事項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00F0D"/>
                </a:solidFill>
                <a:latin typeface="Arial Unicode"/>
                <a:ea typeface="Arial Unicode"/>
                <a:cs typeface="Arial Unicode"/>
                <a:sym typeface="Arial Unicode"/>
              </a:rPr>
              <a:t>例行性設備採購及維護工作</a:t>
            </a:r>
          </a:p>
          <a:p>
            <a:pPr algn="l" marL="0" indent="0" lvl="0">
              <a:lnSpc>
                <a:spcPts val="4454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9910028" y="1028700"/>
            <a:ext cx="7349272" cy="2525203"/>
            <a:chOff x="0" y="0"/>
            <a:chExt cx="680505" cy="2338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80505" cy="233821"/>
            </a:xfrm>
            <a:custGeom>
              <a:avLst/>
              <a:gdLst/>
              <a:ahLst/>
              <a:cxnLst/>
              <a:rect r="r" b="b" t="t" l="l"/>
              <a:pathLst>
                <a:path h="233821" w="680505">
                  <a:moveTo>
                    <a:pt x="82167" y="0"/>
                  </a:moveTo>
                  <a:lnTo>
                    <a:pt x="598338" y="0"/>
                  </a:lnTo>
                  <a:cubicBezTo>
                    <a:pt x="643717" y="0"/>
                    <a:pt x="680505" y="36788"/>
                    <a:pt x="680505" y="82167"/>
                  </a:cubicBezTo>
                  <a:lnTo>
                    <a:pt x="680505" y="151654"/>
                  </a:lnTo>
                  <a:cubicBezTo>
                    <a:pt x="680505" y="197033"/>
                    <a:pt x="643717" y="233821"/>
                    <a:pt x="598338" y="233821"/>
                  </a:cubicBezTo>
                  <a:lnTo>
                    <a:pt x="82167" y="233821"/>
                  </a:lnTo>
                  <a:cubicBezTo>
                    <a:pt x="36788" y="233821"/>
                    <a:pt x="0" y="197033"/>
                    <a:pt x="0" y="151654"/>
                  </a:cubicBezTo>
                  <a:lnTo>
                    <a:pt x="0" y="82167"/>
                  </a:lnTo>
                  <a:cubicBezTo>
                    <a:pt x="0" y="36788"/>
                    <a:pt x="36788" y="0"/>
                    <a:pt x="82167" y="0"/>
                  </a:cubicBezTo>
                  <a:close/>
                </a:path>
              </a:pathLst>
            </a:custGeom>
            <a:solidFill>
              <a:srgbClr val="3AB85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66675"/>
              <a:ext cx="680505" cy="16714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8800"/>
                </a:lnSpc>
              </a:pPr>
              <a:r>
                <a:rPr lang="en-US" sz="8000" spc="-160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財管幹事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68836" y="669167"/>
            <a:ext cx="4420589" cy="11256130"/>
          </a:xfrm>
          <a:custGeom>
            <a:avLst/>
            <a:gdLst/>
            <a:ahLst/>
            <a:cxnLst/>
            <a:rect r="r" b="b" t="t" l="l"/>
            <a:pathLst>
              <a:path h="11256130" w="4420589">
                <a:moveTo>
                  <a:pt x="0" y="0"/>
                </a:moveTo>
                <a:lnTo>
                  <a:pt x="4420589" y="0"/>
                </a:lnTo>
                <a:lnTo>
                  <a:pt x="4420589" y="11256131"/>
                </a:lnTo>
                <a:lnTo>
                  <a:pt x="0" y="11256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DAGNDoWFK-o</dc:identifier>
  <dcterms:modified xsi:type="dcterms:W3CDTF">2011-08-01T06:04:30Z</dcterms:modified>
  <cp:revision>1</cp:revision>
  <dc:title>113學年度第1次校務會議總務處簡報</dc:title>
</cp:coreProperties>
</file>