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0" r:id="rId6"/>
    <p:sldId id="271" r:id="rId7"/>
    <p:sldId id="273" r:id="rId8"/>
    <p:sldId id="275" r:id="rId9"/>
    <p:sldId id="287" r:id="rId10"/>
    <p:sldId id="288" r:id="rId11"/>
    <p:sldId id="289" r:id="rId12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1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BF7768-7C84-4C83-B10F-9A53AB7DD245}" type="datetime1">
              <a:rPr lang="zh-TW" altLang="en-US" noProof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2024/8/7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en-US" altLang="zh-TW" noProof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81B9571-2B7E-4839-B906-338C754C2C07}" type="datetime1">
              <a:rPr lang="zh-TW" altLang="en-US" noProof="1" smtClean="0"/>
              <a:t>2024/8/7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1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3C37BE-C303-496D-B5CD-85F2937540FC}" type="slidenum">
              <a:rPr lang="en-US" altLang="zh-TW" noProof="1" smtClean="0"/>
              <a:pPr/>
              <a:t>‹#›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altLang="en-US" b="1" i="1" noProof="1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注意：</a:t>
            </a:r>
          </a:p>
          <a:p>
            <a:pPr rtl="0"/>
            <a:r>
              <a:rPr lang="zh-TW" altLang="en-US" i="1" noProof="1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若要變更此投影片上的影像，請選取該影像並將其刪除。然後按一下預留位置中的圖片圖示以插入您自己的影像。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n-US" altLang="zh-TW" noProof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174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baseline="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baseline="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7D687B2-0870-4F2D-B316-98A8D2E48C88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 baseline="0">
                <a:latin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" name="圖片版面配置區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 baseline="0">
                <a:latin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A56F57EB-43DA-487B-AF85-340FE65ED892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  <a:lvl2pPr>
              <a:defRPr baseline="0">
                <a:latin typeface="Microsoft JhengHei UI" panose="020B0604030504040204" pitchFamily="34" charset="-120"/>
              </a:defRPr>
            </a:lvl2pPr>
            <a:lvl3pPr>
              <a:defRPr baseline="0">
                <a:latin typeface="Microsoft JhengHei UI" panose="020B0604030504040204" pitchFamily="34" charset="-120"/>
              </a:defRPr>
            </a:lvl3pPr>
            <a:lvl4pPr>
              <a:defRPr baseline="0">
                <a:latin typeface="Microsoft JhengHei UI" panose="020B0604030504040204" pitchFamily="34" charset="-120"/>
              </a:defRPr>
            </a:lvl4pPr>
            <a:lvl5pPr>
              <a:defRPr baseline="0">
                <a:latin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D517A49-7A12-4BDE-ACBA-E8D344BE0D57}" type="datetime1">
              <a:rPr lang="zh-TW" altLang="en-US" noProof="1" smtClean="0"/>
              <a:t>2024/8/7</a:t>
            </a:fld>
            <a:endParaRPr lang="zh-TW" altLang="en-US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1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  <a:lvl2pPr>
              <a:defRPr baseline="0">
                <a:latin typeface="Microsoft JhengHei UI" panose="020B0604030504040204" pitchFamily="34" charset="-120"/>
              </a:defRPr>
            </a:lvl2pPr>
            <a:lvl3pPr>
              <a:defRPr baseline="0">
                <a:latin typeface="Microsoft JhengHei UI" panose="020B0604030504040204" pitchFamily="34" charset="-120"/>
              </a:defRPr>
            </a:lvl3pPr>
            <a:lvl4pPr>
              <a:defRPr baseline="0">
                <a:latin typeface="Microsoft JhengHei UI" panose="020B0604030504040204" pitchFamily="34" charset="-120"/>
              </a:defRPr>
            </a:lvl4pPr>
            <a:lvl5pPr>
              <a:defRPr baseline="0">
                <a:latin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6170D925-103D-4642-9A98-9862C30AABB8}" type="datetime1">
              <a:rPr lang="zh-TW" altLang="en-US" noProof="1" smtClean="0"/>
              <a:t>2024/8/7</a:t>
            </a:fld>
            <a:endParaRPr lang="zh-TW" altLang="en-US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1" smtClean="0"/>
              <a:pPr/>
              <a:t>‹#›</a:t>
            </a:fld>
            <a:endParaRPr lang="zh-TW" altLang="en-US" noProof="1"/>
          </a:p>
        </p:txBody>
      </p:sp>
      <p:grpSp>
        <p:nvGrpSpPr>
          <p:cNvPr id="7" name="群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接點​​(S)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​​(S)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  <a:lvl2pPr>
              <a:defRPr baseline="0">
                <a:latin typeface="Microsoft JhengHei UI" panose="020B0604030504040204" pitchFamily="34" charset="-120"/>
              </a:defRPr>
            </a:lvl2pPr>
            <a:lvl3pPr>
              <a:defRPr baseline="0">
                <a:latin typeface="Microsoft JhengHei UI" panose="020B0604030504040204" pitchFamily="34" charset="-120"/>
              </a:defRPr>
            </a:lvl3pPr>
            <a:lvl4pPr>
              <a:defRPr baseline="0">
                <a:latin typeface="Microsoft JhengHei UI" panose="020B0604030504040204" pitchFamily="34" charset="-120"/>
              </a:defRPr>
            </a:lvl4pPr>
            <a:lvl5pPr>
              <a:defRPr baseline="0">
                <a:latin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4E3CFBD-91CF-4658-8B52-14D2C086FA3E}" type="datetime1">
              <a:rPr lang="zh-TW" altLang="en-US" noProof="1" smtClean="0"/>
              <a:t>2024/8/7</a:t>
            </a:fld>
            <a:endParaRPr lang="zh-TW" altLang="en-US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1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1" name="圖片版面配置區 10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baseline="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接點​​(S)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​​(S)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接點​​(S)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​​(S)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baseline="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​​(S)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​​(S)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baseline="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​​(S)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​​(S)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91DCC3F-9E78-4F73-98DF-1C3D54F69F50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  <a:lvl2pPr>
              <a:defRPr baseline="0">
                <a:latin typeface="Microsoft JhengHei UI" panose="020B0604030504040204" pitchFamily="34" charset="-120"/>
              </a:defRPr>
            </a:lvl2pPr>
            <a:lvl3pPr>
              <a:defRPr baseline="0">
                <a:latin typeface="Microsoft JhengHei UI" panose="020B0604030504040204" pitchFamily="34" charset="-120"/>
              </a:defRPr>
            </a:lvl3pPr>
            <a:lvl4pPr>
              <a:defRPr baseline="0">
                <a:latin typeface="Microsoft JhengHei UI" panose="020B0604030504040204" pitchFamily="34" charset="-120"/>
              </a:defRPr>
            </a:lvl4pPr>
            <a:lvl5pPr>
              <a:defRPr baseline="0">
                <a:latin typeface="Microsoft JhengHei UI" panose="020B0604030504040204" pitchFamily="34" charset="-12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  <a:lvl2pPr>
              <a:defRPr baseline="0">
                <a:latin typeface="Microsoft JhengHei UI" panose="020B0604030504040204" pitchFamily="34" charset="-120"/>
              </a:defRPr>
            </a:lvl2pPr>
            <a:lvl3pPr>
              <a:defRPr baseline="0">
                <a:latin typeface="Microsoft JhengHei UI" panose="020B0604030504040204" pitchFamily="34" charset="-120"/>
              </a:defRPr>
            </a:lvl3pPr>
            <a:lvl4pPr>
              <a:defRPr baseline="0">
                <a:latin typeface="Microsoft JhengHei UI" panose="020B0604030504040204" pitchFamily="34" charset="-120"/>
              </a:defRPr>
            </a:lvl4pPr>
            <a:lvl5pPr>
              <a:defRPr baseline="0">
                <a:latin typeface="Microsoft JhengHei UI" panose="020B0604030504040204" pitchFamily="34" charset="-12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C285DC81-91A4-4477-A20D-DCA2D1A172EC}" type="datetime1">
              <a:rPr lang="zh-TW" altLang="en-US" noProof="1" smtClean="0"/>
              <a:t>2024/8/7</a:t>
            </a:fld>
            <a:endParaRPr lang="zh-TW" altLang="en-US" noProof="1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1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 baseline="0">
                <a:latin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  <a:lvl2pPr>
              <a:defRPr baseline="0">
                <a:latin typeface="Microsoft JhengHei UI" panose="020B0604030504040204" pitchFamily="34" charset="-120"/>
              </a:defRPr>
            </a:lvl2pPr>
            <a:lvl3pPr>
              <a:defRPr baseline="0">
                <a:latin typeface="Microsoft JhengHei UI" panose="020B0604030504040204" pitchFamily="34" charset="-120"/>
              </a:defRPr>
            </a:lvl3pPr>
            <a:lvl4pPr>
              <a:defRPr baseline="0">
                <a:latin typeface="Microsoft JhengHei UI" panose="020B0604030504040204" pitchFamily="34" charset="-120"/>
              </a:defRPr>
            </a:lvl4pPr>
            <a:lvl5pPr>
              <a:defRPr baseline="0">
                <a:latin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 baseline="0">
                <a:latin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  <a:lvl2pPr>
              <a:defRPr baseline="0">
                <a:latin typeface="Microsoft JhengHei UI" panose="020B0604030504040204" pitchFamily="34" charset="-120"/>
              </a:defRPr>
            </a:lvl2pPr>
            <a:lvl3pPr>
              <a:defRPr baseline="0">
                <a:latin typeface="Microsoft JhengHei UI" panose="020B0604030504040204" pitchFamily="34" charset="-120"/>
              </a:defRPr>
            </a:lvl3pPr>
            <a:lvl4pPr>
              <a:defRPr baseline="0">
                <a:latin typeface="Microsoft JhengHei UI" panose="020B0604030504040204" pitchFamily="34" charset="-120"/>
              </a:defRPr>
            </a:lvl4pPr>
            <a:lvl5pPr>
              <a:defRPr baseline="0">
                <a:latin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2FA8BFF6-CC52-4196-B2B3-A308C9DF6F24}" type="datetime1">
              <a:rPr lang="zh-TW" altLang="en-US" noProof="1" smtClean="0"/>
              <a:t>2024/8/7</a:t>
            </a:fld>
            <a:endParaRPr lang="zh-TW" altLang="en-US" noProof="1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1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FBCB8E49-1DA7-4F24-96AC-DD381991856F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E0404F62-7343-4CD0-BE4A-115DB0635D12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 baseline="0">
                <a:latin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 baseline="0">
                <a:latin typeface="Microsoft JhengHei UI" panose="020B0604030504040204" pitchFamily="34" charset="-120"/>
              </a:defRPr>
            </a:lvl1pPr>
            <a:lvl2pPr>
              <a:defRPr sz="1600" baseline="0">
                <a:latin typeface="Microsoft JhengHei UI" panose="020B0604030504040204" pitchFamily="34" charset="-120"/>
              </a:defRPr>
            </a:lvl2pPr>
            <a:lvl3pPr>
              <a:defRPr sz="1600" baseline="0">
                <a:latin typeface="Microsoft JhengHei UI" panose="020B0604030504040204" pitchFamily="34" charset="-120"/>
              </a:defRPr>
            </a:lvl3pPr>
            <a:lvl4pPr>
              <a:defRPr sz="1400" baseline="0">
                <a:latin typeface="Microsoft JhengHei UI" panose="020B0604030504040204" pitchFamily="34" charset="-120"/>
              </a:defRPr>
            </a:lvl4pPr>
            <a:lvl5pPr>
              <a:defRPr sz="1400" baseline="0">
                <a:latin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01F0DC2-D54B-406D-A60D-01E5127E3A88}" type="datetime1">
              <a:rPr lang="zh-TW" altLang="en-US" noProof="1" smtClean="0"/>
              <a:t>2024/8/7</a:t>
            </a:fld>
            <a:endParaRPr lang="zh-TW" altLang="en-US" noProof="1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1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  <a:p>
            <a:pPr lvl="5" rtl="0"/>
            <a:r>
              <a:rPr lang="zh-TW" altLang="en-US" noProof="0"/>
              <a:t>第六層</a:t>
            </a:r>
          </a:p>
          <a:p>
            <a:pPr lvl="6" rtl="0"/>
            <a:r>
              <a:rPr lang="zh-TW" altLang="en-US" noProof="0"/>
              <a:t>第七層</a:t>
            </a:r>
          </a:p>
          <a:p>
            <a:pPr lvl="7" rtl="0"/>
            <a:r>
              <a:rPr lang="zh-TW" altLang="en-US" noProof="0"/>
              <a:t>第八層</a:t>
            </a:r>
          </a:p>
          <a:p>
            <a:pPr lvl="8" rtl="0"/>
            <a:r>
              <a:rPr lang="zh-TW" altLang="en-US" noProof="0"/>
              <a:t>第九層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3FBC22B-110E-4222-BB6B-5D44A7129438}" type="datetime1">
              <a:rPr lang="zh-TW" altLang="en-US" smtClean="0"/>
              <a:t>2024/8/7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1103376" y="1396761"/>
            <a:ext cx="9985248" cy="84403"/>
            <a:chOff x="1073150" y="1219201"/>
            <a:chExt cx="10058400" cy="63125"/>
          </a:xfrm>
        </p:grpSpPr>
        <p:cxnSp>
          <p:nvCxnSpPr>
            <p:cNvPr id="13" name="直線接點​​(S)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​(S)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n-US" altLang="zh-TW" sz="3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113</a:t>
            </a:r>
            <a:r>
              <a:rPr lang="zh-TW" altLang="en-US" sz="3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學年度第</a:t>
            </a:r>
            <a:r>
              <a:rPr lang="en-US" altLang="zh-TW" sz="3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r>
              <a:rPr lang="zh-TW" altLang="en-US" sz="3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次校務會議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輔導室</a:t>
            </a:r>
          </a:p>
        </p:txBody>
      </p:sp>
      <p:pic>
        <p:nvPicPr>
          <p:cNvPr id="4" name="圖片版面配置區 3" descr="桌上有攤開的書，背景是模糊的書架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3200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學資組                              </a:t>
            </a:r>
            <a:r>
              <a:rPr lang="en-US" altLang="zh-TW" sz="3200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112</a:t>
            </a:r>
            <a:r>
              <a:rPr lang="zh-TW" altLang="en-US" sz="3200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學年度下學期成果報告</a:t>
            </a:r>
            <a:endParaRPr lang="zh-TW" altLang="zh-TW" sz="3200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127428" y="1555928"/>
            <a:ext cx="8064204" cy="3231225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安心就學申請。</a:t>
            </a:r>
            <a:endParaRPr lang="en-US" altLang="zh-TW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學校日資料彙整。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學生之輔導資料建置。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辦理獎助學金申請。</a:t>
            </a:r>
            <a:endParaRPr lang="en-US" altLang="zh-TW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協助家長會辦理相關會議和活動聯絡事宜。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辦理數位學生證。</a:t>
            </a:r>
            <a:endParaRPr lang="en-US" altLang="zh-TW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完成國中升學卡業務。</a:t>
            </a:r>
            <a:endParaRPr lang="en-US" altLang="zh-TW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落實親職教育工作，辦理親師活動、家庭訪視、家長研習。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zh-TW" altLang="en-US" sz="3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「孩兒心葫蘆情」徵稿。</a:t>
            </a:r>
            <a:endParaRPr lang="en-US" altLang="zh-TW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EF54E2F-9E41-4CD5-91D9-2B24B5BB58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5" b="7845"/>
          <a:stretch/>
        </p:blipFill>
        <p:spPr>
          <a:xfrm>
            <a:off x="3937956" y="182443"/>
            <a:ext cx="808182" cy="10777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62A40D6-B34B-445A-8861-AB6C0ABF1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097">
            <a:off x="6278977" y="4643719"/>
            <a:ext cx="2596082" cy="1900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BBE4C67-2C17-42C4-AE7C-702C8337BF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784">
            <a:off x="9274689" y="4770753"/>
            <a:ext cx="2576365" cy="1653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153B4C8-C960-4F6D-B226-22844126B3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3101">
            <a:off x="326138" y="4866461"/>
            <a:ext cx="2314478" cy="1756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98BAD396-86B8-4EE4-948A-08515D9E7F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150">
            <a:off x="3133080" y="4755791"/>
            <a:ext cx="2678786" cy="1900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輔導組                              </a:t>
            </a:r>
            <a:r>
              <a:rPr lang="en-US" altLang="zh-TW" sz="3200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112</a:t>
            </a:r>
            <a:r>
              <a:rPr lang="zh-TW" altLang="en-US" sz="3200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學年度下學期成果報告</a:t>
            </a:r>
            <a:endParaRPr lang="zh-TW" altLang="en-US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52435" y="1537710"/>
            <a:ext cx="7960489" cy="3384376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開學日活動、持續推行動動腦活動。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持續推動晨光課輔、生命教育。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推動學生輔導制度、校園自我傷害防治預防工作。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辦理國中升學博覽會、多元文化週活動。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加強推展兒童保護工作，性別平等、性侵害暨家庭暴力防治工作之宣導共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4+1(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場次、網路成癮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場次。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辦理母親節活動。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持續辦理升學輔導系列活動，協助國中轉銜準備。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不定期個案會議及個案生編班會議。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564">
            <a:off x="8692571" y="4433407"/>
            <a:ext cx="2779272" cy="1563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564">
            <a:off x="3613003" y="5018633"/>
            <a:ext cx="2296858" cy="1291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564">
            <a:off x="6298180" y="4810406"/>
            <a:ext cx="2032888" cy="114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564">
            <a:off x="1120565" y="4771729"/>
            <a:ext cx="1890218" cy="1417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圖片版面配置區 19">
            <a:extLst>
              <a:ext uri="{FF2B5EF4-FFF2-40B4-BE49-F238E27FC236}">
                <a16:creationId xmlns:a16="http://schemas.microsoft.com/office/drawing/2014/main" id="{0A31B678-D89B-432C-97EF-2D9D737CFD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24" y="260581"/>
            <a:ext cx="832168" cy="1020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2207567" y="1619727"/>
            <a:ext cx="9092403" cy="2450249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完成校內學習教室學生轉介、鑑定安置相關工作。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辦理本學期特教知能研習。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特殊教育推行委員會、特教學生編班會議。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辦理入小一新生、六年級升國中特教學生鑑定及轉銜相關工作。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申請語言、職能、物理等專業治療服務。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申請聽障巡迴、在家教育巡迴服務。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兼任鐘點特殊教育助理員申請及考核。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</a:pP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5" t="50000" r="16048" b="34846"/>
          <a:stretch/>
        </p:blipFill>
        <p:spPr bwMode="auto">
          <a:xfrm>
            <a:off x="3863753" y="222340"/>
            <a:ext cx="1102694" cy="1058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r="8308"/>
          <a:stretch/>
        </p:blipFill>
        <p:spPr>
          <a:xfrm>
            <a:off x="3432974" y="4842797"/>
            <a:ext cx="2625842" cy="179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9" b="12509"/>
          <a:stretch/>
        </p:blipFill>
        <p:spPr>
          <a:xfrm>
            <a:off x="294309" y="4355527"/>
            <a:ext cx="3138665" cy="1765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8181" r="740"/>
          <a:stretch/>
        </p:blipFill>
        <p:spPr>
          <a:xfrm>
            <a:off x="6013550" y="4240306"/>
            <a:ext cx="2856598" cy="158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39" b="13390"/>
          <a:stretch/>
        </p:blipFill>
        <p:spPr>
          <a:xfrm>
            <a:off x="8824882" y="4790150"/>
            <a:ext cx="3072809" cy="1879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4BB7AA7D-BAA1-4A1E-969F-B9DCC418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特教組                              </a:t>
            </a:r>
            <a:r>
              <a:rPr lang="en-US" altLang="zh-TW" sz="3200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112</a:t>
            </a:r>
            <a:r>
              <a:rPr lang="zh-TW" altLang="en-US" sz="3200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學年度下學期成果報告</a:t>
            </a:r>
            <a:endParaRPr lang="zh-TW" altLang="en-US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0" y="165850"/>
            <a:ext cx="9980682" cy="1096962"/>
          </a:xfrm>
        </p:spPr>
        <p:txBody>
          <a:bodyPr rtlCol="0">
            <a:normAutofit/>
          </a:bodyPr>
          <a:lstStyle/>
          <a:p>
            <a:pPr algn="ctr"/>
            <a:r>
              <a:rPr lang="en-US" altLang="zh-TW" sz="6000" b="1" dirty="0">
                <a:sym typeface="Arial" panose="020B0604020202020204" pitchFamily="34" charset="0"/>
              </a:rPr>
              <a:t>113</a:t>
            </a:r>
            <a:r>
              <a:rPr lang="zh-TW" altLang="en-US" sz="6000" b="1" dirty="0">
                <a:sym typeface="Arial" panose="020B0604020202020204" pitchFamily="34" charset="0"/>
              </a:rPr>
              <a:t>學年度輔導室夥伴</a:t>
            </a:r>
          </a:p>
        </p:txBody>
      </p:sp>
      <p:pic>
        <p:nvPicPr>
          <p:cNvPr id="9" name="圖片版面配置區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3" y="2314462"/>
            <a:ext cx="1650296" cy="2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群組 2"/>
          <p:cNvGrpSpPr/>
          <p:nvPr/>
        </p:nvGrpSpPr>
        <p:grpSpPr>
          <a:xfrm>
            <a:off x="474358" y="4638401"/>
            <a:ext cx="1624111" cy="1235451"/>
            <a:chOff x="1484273" y="4638401"/>
            <a:chExt cx="1624111" cy="1235451"/>
          </a:xfrm>
        </p:grpSpPr>
        <p:sp>
          <p:nvSpPr>
            <p:cNvPr id="8" name="文字版面配置區 12"/>
            <p:cNvSpPr txBox="1">
              <a:spLocks/>
            </p:cNvSpPr>
            <p:nvPr/>
          </p:nvSpPr>
          <p:spPr>
            <a:xfrm>
              <a:off x="1484366" y="4638401"/>
              <a:ext cx="1621963" cy="576262"/>
            </a:xfrm>
            <a:prstGeom prst="rect">
              <a:avLst/>
            </a:prstGeom>
          </p:spPr>
          <p:txBody>
            <a:bodyPr vert="horz" lIns="0" tIns="45720" rIns="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b="0" kern="1200">
                  <a:solidFill>
                    <a:schemeClr val="bg2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8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E48312"/>
                </a:buClr>
                <a:buSzPct val="100000"/>
                <a:buFont typeface="Calibri" panose="020F0502020204030204" pitchFamily="34" charset="0"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輔導主任</a:t>
              </a:r>
            </a:p>
          </p:txBody>
        </p:sp>
        <p:sp>
          <p:nvSpPr>
            <p:cNvPr id="10" name="文字版面配置區 16"/>
            <p:cNvSpPr txBox="1">
              <a:spLocks/>
            </p:cNvSpPr>
            <p:nvPr/>
          </p:nvSpPr>
          <p:spPr>
            <a:xfrm>
              <a:off x="1484273" y="5214663"/>
              <a:ext cx="1624111" cy="659189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許興國</a:t>
              </a:r>
            </a:p>
          </p:txBody>
        </p:sp>
      </p:grpSp>
      <p:pic>
        <p:nvPicPr>
          <p:cNvPr id="12" name="圖片版面配置區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984" y="2314462"/>
            <a:ext cx="1643246" cy="2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群組 6"/>
          <p:cNvGrpSpPr/>
          <p:nvPr/>
        </p:nvGrpSpPr>
        <p:grpSpPr>
          <a:xfrm>
            <a:off x="2398174" y="4638401"/>
            <a:ext cx="1624111" cy="1235451"/>
            <a:chOff x="3347301" y="4638401"/>
            <a:chExt cx="1624111" cy="1235451"/>
          </a:xfrm>
        </p:grpSpPr>
        <p:sp>
          <p:nvSpPr>
            <p:cNvPr id="11" name="文字版面配置區 12"/>
            <p:cNvSpPr txBox="1">
              <a:spLocks/>
            </p:cNvSpPr>
            <p:nvPr/>
          </p:nvSpPr>
          <p:spPr>
            <a:xfrm>
              <a:off x="3347394" y="4638401"/>
              <a:ext cx="1621963" cy="576262"/>
            </a:xfrm>
            <a:prstGeom prst="rect">
              <a:avLst/>
            </a:prstGeom>
          </p:spPr>
          <p:txBody>
            <a:bodyPr vert="horz" lIns="0" tIns="45720" rIns="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b="0" kern="1200">
                  <a:solidFill>
                    <a:schemeClr val="bg2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8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E48312"/>
                </a:buClr>
                <a:buSzPct val="100000"/>
                <a:buFont typeface="Calibri" panose="020F0502020204030204" pitchFamily="34" charset="0"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輔導組長</a:t>
              </a:r>
            </a:p>
          </p:txBody>
        </p:sp>
        <p:sp>
          <p:nvSpPr>
            <p:cNvPr id="13" name="文字版面配置區 16"/>
            <p:cNvSpPr txBox="1">
              <a:spLocks/>
            </p:cNvSpPr>
            <p:nvPr/>
          </p:nvSpPr>
          <p:spPr>
            <a:xfrm>
              <a:off x="3347301" y="5214663"/>
              <a:ext cx="1624111" cy="659189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張雅玲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6245806" y="4638401"/>
            <a:ext cx="1624111" cy="1235451"/>
            <a:chOff x="7073357" y="4638401"/>
            <a:chExt cx="1624111" cy="1235451"/>
          </a:xfrm>
        </p:grpSpPr>
        <p:sp>
          <p:nvSpPr>
            <p:cNvPr id="14" name="文字版面配置區 12"/>
            <p:cNvSpPr txBox="1">
              <a:spLocks/>
            </p:cNvSpPr>
            <p:nvPr/>
          </p:nvSpPr>
          <p:spPr>
            <a:xfrm>
              <a:off x="7073450" y="4638401"/>
              <a:ext cx="1621963" cy="576262"/>
            </a:xfrm>
            <a:prstGeom prst="rect">
              <a:avLst/>
            </a:prstGeom>
          </p:spPr>
          <p:txBody>
            <a:bodyPr vert="horz" lIns="0" tIns="45720" rIns="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b="0" kern="1200">
                  <a:solidFill>
                    <a:schemeClr val="bg2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8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E48312"/>
                </a:buClr>
                <a:buSzPct val="100000"/>
                <a:buFont typeface="Calibri" panose="020F0502020204030204" pitchFamily="34" charset="0"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特教組長</a:t>
              </a:r>
            </a:p>
          </p:txBody>
        </p:sp>
        <p:sp>
          <p:nvSpPr>
            <p:cNvPr id="15" name="文字版面配置區 16"/>
            <p:cNvSpPr txBox="1">
              <a:spLocks/>
            </p:cNvSpPr>
            <p:nvPr/>
          </p:nvSpPr>
          <p:spPr>
            <a:xfrm>
              <a:off x="7073357" y="5214663"/>
              <a:ext cx="1624111" cy="659189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施馨雅</a:t>
              </a:r>
            </a:p>
          </p:txBody>
        </p:sp>
      </p:grpSp>
      <p:pic>
        <p:nvPicPr>
          <p:cNvPr id="17" name="圖片版面配置區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9" b="7459"/>
          <a:stretch/>
        </p:blipFill>
        <p:spPr>
          <a:xfrm>
            <a:off x="4206195" y="2314462"/>
            <a:ext cx="1643246" cy="2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群組 22"/>
          <p:cNvGrpSpPr/>
          <p:nvPr/>
        </p:nvGrpSpPr>
        <p:grpSpPr>
          <a:xfrm>
            <a:off x="4321990" y="4638401"/>
            <a:ext cx="1624111" cy="1235451"/>
            <a:chOff x="5210329" y="4638401"/>
            <a:chExt cx="1624111" cy="1235451"/>
          </a:xfrm>
        </p:grpSpPr>
        <p:sp>
          <p:nvSpPr>
            <p:cNvPr id="16" name="文字版面配置區 12"/>
            <p:cNvSpPr txBox="1">
              <a:spLocks/>
            </p:cNvSpPr>
            <p:nvPr/>
          </p:nvSpPr>
          <p:spPr>
            <a:xfrm>
              <a:off x="5210422" y="4638401"/>
              <a:ext cx="1621963" cy="576262"/>
            </a:xfrm>
            <a:prstGeom prst="rect">
              <a:avLst/>
            </a:prstGeom>
          </p:spPr>
          <p:txBody>
            <a:bodyPr vert="horz" lIns="0" tIns="45720" rIns="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b="0" kern="1200">
                  <a:solidFill>
                    <a:schemeClr val="bg2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8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E48312"/>
                </a:buClr>
                <a:buSzPct val="100000"/>
                <a:buFont typeface="Calibri" panose="020F0502020204030204" pitchFamily="34" charset="0"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學資組長</a:t>
              </a:r>
            </a:p>
          </p:txBody>
        </p:sp>
        <p:sp>
          <p:nvSpPr>
            <p:cNvPr id="18" name="文字版面配置區 16"/>
            <p:cNvSpPr txBox="1">
              <a:spLocks/>
            </p:cNvSpPr>
            <p:nvPr/>
          </p:nvSpPr>
          <p:spPr>
            <a:xfrm>
              <a:off x="5210329" y="5214663"/>
              <a:ext cx="1624111" cy="659189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蘇建誠</a:t>
              </a:r>
            </a:p>
          </p:txBody>
        </p:sp>
      </p:grpSp>
      <p:pic>
        <p:nvPicPr>
          <p:cNvPr id="20" name="圖片版面配置區 3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4737" y="2314462"/>
            <a:ext cx="1847125" cy="2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" name="群組 24"/>
          <p:cNvGrpSpPr/>
          <p:nvPr/>
        </p:nvGrpSpPr>
        <p:grpSpPr>
          <a:xfrm>
            <a:off x="8169622" y="4638401"/>
            <a:ext cx="1624111" cy="1235451"/>
            <a:chOff x="8936386" y="4638401"/>
            <a:chExt cx="1624111" cy="1235451"/>
          </a:xfrm>
        </p:grpSpPr>
        <p:sp>
          <p:nvSpPr>
            <p:cNvPr id="19" name="文字版面配置區 12"/>
            <p:cNvSpPr txBox="1">
              <a:spLocks/>
            </p:cNvSpPr>
            <p:nvPr/>
          </p:nvSpPr>
          <p:spPr>
            <a:xfrm>
              <a:off x="8936479" y="4638401"/>
              <a:ext cx="1621963" cy="576262"/>
            </a:xfrm>
            <a:prstGeom prst="rect">
              <a:avLst/>
            </a:prstGeom>
          </p:spPr>
          <p:txBody>
            <a:bodyPr vert="horz" lIns="0" tIns="45720" rIns="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b="0" kern="1200">
                  <a:solidFill>
                    <a:schemeClr val="bg2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8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E48312"/>
                </a:buClr>
                <a:buSzPct val="100000"/>
                <a:buFont typeface="Calibri" panose="020F0502020204030204" pitchFamily="34" charset="0"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專輔老師</a:t>
              </a:r>
            </a:p>
          </p:txBody>
        </p:sp>
        <p:sp>
          <p:nvSpPr>
            <p:cNvPr id="21" name="文字版面配置區 16"/>
            <p:cNvSpPr txBox="1">
              <a:spLocks/>
            </p:cNvSpPr>
            <p:nvPr/>
          </p:nvSpPr>
          <p:spPr>
            <a:xfrm>
              <a:off x="8936386" y="5214663"/>
              <a:ext cx="1624111" cy="659189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鄧鈺穎</a:t>
              </a:r>
            </a:p>
          </p:txBody>
        </p:sp>
      </p:grpSp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5406" y="2314462"/>
            <a:ext cx="1513366" cy="2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圖片版面配置區 36">
            <a:extLst>
              <a:ext uri="{FF2B5EF4-FFF2-40B4-BE49-F238E27FC236}">
                <a16:creationId xmlns:a16="http://schemas.microsoft.com/office/drawing/2014/main" id="{690CDB45-823E-47C7-B8D5-2C341191FE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8889"/>
          <a:stretch/>
        </p:blipFill>
        <p:spPr>
          <a:xfrm>
            <a:off x="9977826" y="2314462"/>
            <a:ext cx="1847125" cy="2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8" name="群組 27">
            <a:extLst>
              <a:ext uri="{FF2B5EF4-FFF2-40B4-BE49-F238E27FC236}">
                <a16:creationId xmlns:a16="http://schemas.microsoft.com/office/drawing/2014/main" id="{6C9F7BF8-075E-446D-96C5-7C1C17FCE9E1}"/>
              </a:ext>
            </a:extLst>
          </p:cNvPr>
          <p:cNvGrpSpPr/>
          <p:nvPr/>
        </p:nvGrpSpPr>
        <p:grpSpPr>
          <a:xfrm>
            <a:off x="10093438" y="4638401"/>
            <a:ext cx="1624111" cy="1235451"/>
            <a:chOff x="8936386" y="4638401"/>
            <a:chExt cx="1624111" cy="1235451"/>
          </a:xfrm>
        </p:grpSpPr>
        <p:sp>
          <p:nvSpPr>
            <p:cNvPr id="29" name="文字版面配置區 12">
              <a:extLst>
                <a:ext uri="{FF2B5EF4-FFF2-40B4-BE49-F238E27FC236}">
                  <a16:creationId xmlns:a16="http://schemas.microsoft.com/office/drawing/2014/main" id="{6144147B-3A81-4685-A91F-0DF1B83B82D8}"/>
                </a:ext>
              </a:extLst>
            </p:cNvPr>
            <p:cNvSpPr txBox="1">
              <a:spLocks/>
            </p:cNvSpPr>
            <p:nvPr/>
          </p:nvSpPr>
          <p:spPr>
            <a:xfrm>
              <a:off x="8936479" y="4638401"/>
              <a:ext cx="1621963" cy="576262"/>
            </a:xfrm>
            <a:prstGeom prst="rect">
              <a:avLst/>
            </a:prstGeom>
          </p:spPr>
          <p:txBody>
            <a:bodyPr vert="horz" lIns="0" tIns="45720" rIns="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b="0" kern="1200">
                  <a:solidFill>
                    <a:schemeClr val="bg2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8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E48312"/>
                </a:buClr>
                <a:buSzPct val="100000"/>
                <a:buFont typeface="Calibri" panose="020F0502020204030204" pitchFamily="34" charset="0"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專輔老師</a:t>
              </a:r>
            </a:p>
          </p:txBody>
        </p:sp>
        <p:sp>
          <p:nvSpPr>
            <p:cNvPr id="30" name="文字版面配置區 16">
              <a:extLst>
                <a:ext uri="{FF2B5EF4-FFF2-40B4-BE49-F238E27FC236}">
                  <a16:creationId xmlns:a16="http://schemas.microsoft.com/office/drawing/2014/main" id="{BC28A780-39F4-4CA6-95E2-92C7317B3278}"/>
                </a:ext>
              </a:extLst>
            </p:cNvPr>
            <p:cNvSpPr txBox="1">
              <a:spLocks/>
            </p:cNvSpPr>
            <p:nvPr/>
          </p:nvSpPr>
          <p:spPr>
            <a:xfrm>
              <a:off x="8936386" y="5214663"/>
              <a:ext cx="1624111" cy="659189"/>
            </a:xfrm>
            <a:prstGeom prst="rect">
              <a:avLst/>
            </a:prstGeom>
          </p:spPr>
          <p:txBody>
            <a:bodyPr vert="horz" lIns="0" tIns="45720" rIns="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屠家媛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8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9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9" dur="1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5"/>
          <p:cNvSpPr>
            <a:spLocks noGrp="1"/>
          </p:cNvSpPr>
          <p:nvPr>
            <p:ph type="title"/>
          </p:nvPr>
        </p:nvSpPr>
        <p:spPr>
          <a:xfrm>
            <a:off x="1410026" y="1568863"/>
            <a:ext cx="9371949" cy="722392"/>
          </a:xfrm>
        </p:spPr>
        <p:txBody>
          <a:bodyPr>
            <a:normAutofit/>
          </a:bodyPr>
          <a:lstStyle/>
          <a:p>
            <a:r>
              <a:rPr lang="zh-TW" altLang="en-US" sz="4400" b="1" dirty="0"/>
              <a:t>輔導組</a:t>
            </a:r>
            <a:endParaRPr lang="zh-TW" altLang="en-US" sz="4400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10026" y="2406839"/>
            <a:ext cx="9892711" cy="3787773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辦理開學日及一年級迎新活動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辦理祖孫週及推行動動腦活動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推動學生輔導活動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辦理敬師節活動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晨光課輔安排及實施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辦理生命教育宣導活動及教師輔導知能研習共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場次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校慶公益擺攤及布置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歲末傳溫馨活動籌畫及辦理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zh-TW" altLang="en-US" sz="24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ym typeface="Arial" panose="020B0604020202020204" pitchFamily="34" charset="0"/>
              </a:rPr>
              <a:t>輔導室</a:t>
            </a:r>
            <a:r>
              <a:rPr lang="en-US" altLang="zh-TW" sz="4400" b="1" dirty="0">
                <a:sym typeface="Arial" panose="020B0604020202020204" pitchFamily="34" charset="0"/>
              </a:rPr>
              <a:t>113</a:t>
            </a:r>
            <a:r>
              <a:rPr lang="zh-TW" altLang="en-US" sz="4400" b="1" dirty="0">
                <a:sym typeface="Arial" panose="020B0604020202020204" pitchFamily="34" charset="0"/>
              </a:rPr>
              <a:t>學年度上學期工作報告</a:t>
            </a:r>
          </a:p>
        </p:txBody>
      </p:sp>
    </p:spTree>
    <p:extLst>
      <p:ext uri="{BB962C8B-B14F-4D97-AF65-F5344CB8AC3E}">
        <p14:creationId xmlns:p14="http://schemas.microsoft.com/office/powerpoint/2010/main" val="39604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10026" y="1608079"/>
            <a:ext cx="9371949" cy="692398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/>
              <a:t>學資組</a:t>
            </a:r>
            <a:endParaRPr lang="zh-TW" altLang="en-US" sz="4400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10027" y="2406825"/>
            <a:ext cx="9371948" cy="3983461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學校日班級經營計畫收集及整理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(08/24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、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09/14)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協助導師將學生之輔導資料建立完整。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辦理瑞文氏一年級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CPM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和四年級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SPM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施測。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數位學生證製作及遺失、損毀補發申請作業。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辦理各項獎助學金申請與發放。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協助家長會會議和活動聯絡、彙整志工資料。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辦理親職講座。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ym typeface="Arial" panose="020B0604020202020204" pitchFamily="34" charset="0"/>
              </a:rPr>
              <a:t>輔導室</a:t>
            </a:r>
            <a:r>
              <a:rPr lang="en-US" altLang="zh-TW" sz="4400" b="1" dirty="0">
                <a:sym typeface="Arial" panose="020B0604020202020204" pitchFamily="34" charset="0"/>
              </a:rPr>
              <a:t>113</a:t>
            </a:r>
            <a:r>
              <a:rPr lang="zh-TW" altLang="en-US" sz="4400" b="1" dirty="0">
                <a:sym typeface="Arial" panose="020B0604020202020204" pitchFamily="34" charset="0"/>
              </a:rPr>
              <a:t>學年度上學期工作報告</a:t>
            </a:r>
          </a:p>
        </p:txBody>
      </p:sp>
    </p:spTree>
    <p:extLst>
      <p:ext uri="{BB962C8B-B14F-4D97-AF65-F5344CB8AC3E}">
        <p14:creationId xmlns:p14="http://schemas.microsoft.com/office/powerpoint/2010/main" val="25015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4"/>
          <p:cNvSpPr>
            <a:spLocks noGrp="1"/>
          </p:cNvSpPr>
          <p:nvPr>
            <p:ph type="title"/>
          </p:nvPr>
        </p:nvSpPr>
        <p:spPr>
          <a:xfrm>
            <a:off x="1410026" y="1618603"/>
            <a:ext cx="9371949" cy="681887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/>
              <a:t>特教組</a:t>
            </a:r>
            <a:endParaRPr lang="zh-TW" altLang="en-US" sz="4400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10027" y="2406839"/>
            <a:ext cx="9371948" cy="3468454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各學年特殊教育宣導活動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特殊學生各項獎助學金申請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辦理身心障礙學生課後照顧專班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辦理特教專業知能研習 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參加臺北市國小特教班育樂活動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(10/15)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學習教室辦理社交技巧闖關活動</a:t>
            </a:r>
            <a:endParaRPr lang="en-US" altLang="zh-TW" sz="24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sym typeface="Arial" panose="020B0604020202020204" pitchFamily="34" charset="0"/>
              </a:rPr>
              <a:t>輔導室</a:t>
            </a:r>
            <a:r>
              <a:rPr lang="en-US" altLang="zh-TW" sz="4400" b="1" dirty="0">
                <a:sym typeface="Arial" panose="020B0604020202020204" pitchFamily="34" charset="0"/>
              </a:rPr>
              <a:t>113</a:t>
            </a:r>
            <a:r>
              <a:rPr lang="zh-TW" altLang="en-US" sz="4400" b="1" dirty="0">
                <a:sym typeface="Arial" panose="020B0604020202020204" pitchFamily="34" charset="0"/>
              </a:rPr>
              <a:t>學年度上學期工作報告</a:t>
            </a:r>
          </a:p>
        </p:txBody>
      </p:sp>
    </p:spTree>
    <p:extLst>
      <p:ext uri="{BB962C8B-B14F-4D97-AF65-F5344CB8AC3E}">
        <p14:creationId xmlns:p14="http://schemas.microsoft.com/office/powerpoint/2010/main" val="376153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學術文獻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0977_TF03431380_Win32" id="{B0B3E1EB-742D-4E6B-8D37-75DB277F5488}" vid="{C5AAC86B-5001-416E-8FA6-7D68F72683B0}"/>
    </a:ext>
  </a:extLst>
</a:theme>
</file>

<file path=ppt/theme/theme2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具細條紋和緞帶設計的學術簡報 (寬螢幕)</Template>
  <TotalTime>353</TotalTime>
  <Words>575</Words>
  <Application>Microsoft Office PowerPoint</Application>
  <PresentationFormat>寬螢幕</PresentationFormat>
  <Paragraphs>73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Microsoft JhengHei UI</vt:lpstr>
      <vt:lpstr>微軟正黑體</vt:lpstr>
      <vt:lpstr>微軟正黑體 Light</vt:lpstr>
      <vt:lpstr>Calibri</vt:lpstr>
      <vt:lpstr>Wingdings</vt:lpstr>
      <vt:lpstr>學術文獻 16x9</vt:lpstr>
      <vt:lpstr>113學年度第1次校務會議</vt:lpstr>
      <vt:lpstr>學資組                              112學年度下學期成果報告</vt:lpstr>
      <vt:lpstr>輔導組                              112學年度下學期成果報告</vt:lpstr>
      <vt:lpstr>特教組                              112學年度下學期成果報告</vt:lpstr>
      <vt:lpstr>113學年度輔導室夥伴</vt:lpstr>
      <vt:lpstr>輔導組</vt:lpstr>
      <vt:lpstr>學資組</vt:lpstr>
      <vt:lpstr>特教組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含圖片的標題版面配置</dc:title>
  <dc:creator>許興國</dc:creator>
  <cp:lastModifiedBy>許興國</cp:lastModifiedBy>
  <cp:revision>43</cp:revision>
  <dcterms:created xsi:type="dcterms:W3CDTF">2022-07-19T06:33:08Z</dcterms:created>
  <dcterms:modified xsi:type="dcterms:W3CDTF">2024-08-07T00:32:55Z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